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56" r:id="rId2"/>
    <p:sldId id="258" r:id="rId3"/>
    <p:sldId id="257" r:id="rId4"/>
    <p:sldId id="259" r:id="rId5"/>
    <p:sldId id="260" r:id="rId6"/>
    <p:sldId id="261" r:id="rId7"/>
    <p:sldId id="262" r:id="rId8"/>
    <p:sldId id="266" r:id="rId9"/>
    <p:sldId id="264" r:id="rId10"/>
    <p:sldId id="267" r:id="rId11"/>
  </p:sldIdLst>
  <p:sldSz cx="9144000" cy="5143500" type="screen16x9"/>
  <p:notesSz cx="6858000" cy="9144000"/>
  <p:embeddedFontLst>
    <p:embeddedFont>
      <p:font typeface="Montserrat" panose="00000500000000000000" pitchFamily="2" charset="0"/>
      <p:regular r:id="rId13"/>
      <p:bold r:id="rId14"/>
      <p:italic r:id="rId15"/>
      <p:boldItalic r:id="rId16"/>
    </p:embeddedFont>
    <p:embeddedFont>
      <p:font typeface="Montserrat ExtraBold" panose="00000900000000000000" pitchFamily="2" charset="0"/>
      <p:bold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7EC051-A8B0-4C95-92AA-4DE06D3502D6}">
  <a:tblStyle styleId="{467EC051-A8B0-4C95-92AA-4DE06D3502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7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0" r:id="rId8"/>
    <p:sldLayoutId id="2147483661" r:id="rId9"/>
    <p:sldLayoutId id="2147483662" r:id="rId10"/>
    <p:sldLayoutId id="2147483664" r:id="rId11"/>
    <p:sldLayoutId id="214748366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3" name="Tiêu đề 2">
            <a:extLst>
              <a:ext uri="{FF2B5EF4-FFF2-40B4-BE49-F238E27FC236}">
                <a16:creationId xmlns:a16="http://schemas.microsoft.com/office/drawing/2014/main" id="{DDA4694A-CF6D-1649-8D22-83D321E3FFD4}"/>
              </a:ext>
            </a:extLst>
          </p:cNvPr>
          <p:cNvSpPr>
            <a:spLocks noGrp="1"/>
          </p:cNvSpPr>
          <p:nvPr>
            <p:ph type="ctrTitle"/>
          </p:nvPr>
        </p:nvSpPr>
        <p:spPr>
          <a:xfrm>
            <a:off x="1975764" y="829728"/>
            <a:ext cx="5192462" cy="644700"/>
          </a:xfrm>
        </p:spPr>
        <p:txBody>
          <a:bodyPr/>
          <a:lstStyle/>
          <a:p>
            <a:r>
              <a:rPr lang="vi-VN" sz="3200" dirty="0">
                <a:latin typeface="+mj-lt"/>
              </a:rPr>
              <a:t>ĐỒ ÁN TỐT NGHIỆP</a:t>
            </a:r>
            <a:br>
              <a:rPr lang="vi-VN" sz="2800" dirty="0">
                <a:latin typeface="+mj-lt"/>
              </a:rPr>
            </a:br>
            <a:r>
              <a:rPr lang="vi-VN" sz="2400" b="0" dirty="0">
                <a:latin typeface="+mj-lt"/>
              </a:rPr>
              <a:t>NGÀNH CÔNG NGHỆ THÔNG TIN</a:t>
            </a:r>
            <a:endParaRPr lang="vi-VN" sz="2800" dirty="0">
              <a:latin typeface="+mj-lt"/>
            </a:endParaRPr>
          </a:p>
        </p:txBody>
      </p:sp>
      <p:pic>
        <p:nvPicPr>
          <p:cNvPr id="8" name="image8.png">
            <a:extLst>
              <a:ext uri="{FF2B5EF4-FFF2-40B4-BE49-F238E27FC236}">
                <a16:creationId xmlns:a16="http://schemas.microsoft.com/office/drawing/2014/main" id="{A8E07061-3792-0DC7-B8C3-A030EB6E2DD9}"/>
              </a:ext>
            </a:extLst>
          </p:cNvPr>
          <p:cNvPicPr/>
          <p:nvPr/>
        </p:nvPicPr>
        <p:blipFill>
          <a:blip r:embed="rId3"/>
          <a:srcRect/>
          <a:stretch>
            <a:fillRect/>
          </a:stretch>
        </p:blipFill>
        <p:spPr>
          <a:xfrm>
            <a:off x="8144540" y="0"/>
            <a:ext cx="999460" cy="956930"/>
          </a:xfrm>
          <a:prstGeom prst="rect">
            <a:avLst/>
          </a:prstGeom>
          <a:ln/>
        </p:spPr>
      </p:pic>
      <p:sp>
        <p:nvSpPr>
          <p:cNvPr id="9" name="Hộp Văn bản 8">
            <a:extLst>
              <a:ext uri="{FF2B5EF4-FFF2-40B4-BE49-F238E27FC236}">
                <a16:creationId xmlns:a16="http://schemas.microsoft.com/office/drawing/2014/main" id="{B96D8538-F62B-E95E-3FB8-0FF27AB14597}"/>
              </a:ext>
            </a:extLst>
          </p:cNvPr>
          <p:cNvSpPr txBox="1"/>
          <p:nvPr/>
        </p:nvSpPr>
        <p:spPr>
          <a:xfrm>
            <a:off x="1570957" y="1845531"/>
            <a:ext cx="6002077" cy="830997"/>
          </a:xfrm>
          <a:prstGeom prst="rect">
            <a:avLst/>
          </a:prstGeom>
          <a:noFill/>
        </p:spPr>
        <p:txBody>
          <a:bodyPr wrap="square" rtlCol="0">
            <a:spAutoFit/>
          </a:bodyPr>
          <a:lstStyle/>
          <a:p>
            <a:pPr algn="ctr"/>
            <a:r>
              <a:rPr lang="vi-VN" sz="2400" dirty="0">
                <a:solidFill>
                  <a:schemeClr val="bg1"/>
                </a:solidFill>
                <a:latin typeface="+mj-lt"/>
              </a:rPr>
              <a:t>ĐỀ TÀI: XÂY DỰNG ỨNG DỤNG GAME 2D SWORD HUNTER BẰNG UNITY</a:t>
            </a:r>
          </a:p>
        </p:txBody>
      </p:sp>
      <p:sp>
        <p:nvSpPr>
          <p:cNvPr id="10" name="Hộp Văn bản 9">
            <a:extLst>
              <a:ext uri="{FF2B5EF4-FFF2-40B4-BE49-F238E27FC236}">
                <a16:creationId xmlns:a16="http://schemas.microsoft.com/office/drawing/2014/main" id="{0BF4626C-7B8B-A089-3204-9E4B01617975}"/>
              </a:ext>
            </a:extLst>
          </p:cNvPr>
          <p:cNvSpPr txBox="1"/>
          <p:nvPr/>
        </p:nvSpPr>
        <p:spPr>
          <a:xfrm>
            <a:off x="2130136" y="3170294"/>
            <a:ext cx="5442898" cy="1323439"/>
          </a:xfrm>
          <a:prstGeom prst="rect">
            <a:avLst/>
          </a:prstGeom>
          <a:noFill/>
        </p:spPr>
        <p:txBody>
          <a:bodyPr wrap="square" rtlCol="0">
            <a:spAutoFit/>
          </a:bodyPr>
          <a:lstStyle/>
          <a:p>
            <a:pPr algn="just">
              <a:tabLst>
                <a:tab pos="2690813" algn="l"/>
              </a:tabLst>
            </a:pPr>
            <a:r>
              <a:rPr lang="vi-VN" sz="2000" dirty="0">
                <a:solidFill>
                  <a:schemeClr val="bg1"/>
                </a:solidFill>
                <a:latin typeface="+mj-lt"/>
              </a:rPr>
              <a:t>Giảng viên hướng dẫn	: </a:t>
            </a:r>
            <a:r>
              <a:rPr lang="vi-VN" sz="2000" dirty="0" err="1">
                <a:solidFill>
                  <a:schemeClr val="bg1"/>
                </a:solidFill>
                <a:latin typeface="+mj-lt"/>
              </a:rPr>
              <a:t>Ths.Nguyễn</a:t>
            </a:r>
            <a:r>
              <a:rPr lang="vi-VN" sz="2000" dirty="0">
                <a:solidFill>
                  <a:schemeClr val="bg1"/>
                </a:solidFill>
                <a:latin typeface="+mj-lt"/>
              </a:rPr>
              <a:t> Đức Lưu</a:t>
            </a:r>
          </a:p>
          <a:p>
            <a:pPr algn="just">
              <a:tabLst>
                <a:tab pos="2690813" algn="l"/>
              </a:tabLst>
            </a:pPr>
            <a:r>
              <a:rPr lang="vi-VN" sz="2000" dirty="0">
                <a:solidFill>
                  <a:schemeClr val="bg1"/>
                </a:solidFill>
                <a:latin typeface="+mj-lt"/>
              </a:rPr>
              <a:t>Sinh viên </a:t>
            </a:r>
            <a:r>
              <a:rPr lang="vi-VN" sz="2000" dirty="0" err="1">
                <a:solidFill>
                  <a:schemeClr val="bg1"/>
                </a:solidFill>
                <a:latin typeface="+mj-lt"/>
              </a:rPr>
              <a:t>thưc</a:t>
            </a:r>
            <a:r>
              <a:rPr lang="vi-VN" sz="2000" dirty="0">
                <a:solidFill>
                  <a:schemeClr val="bg1"/>
                </a:solidFill>
                <a:latin typeface="+mj-lt"/>
              </a:rPr>
              <a:t> hiện	: Nguyễn Hữu Tăng</a:t>
            </a:r>
          </a:p>
          <a:p>
            <a:pPr algn="just">
              <a:tabLst>
                <a:tab pos="2687638" algn="l"/>
                <a:tab pos="2690813" algn="l"/>
              </a:tabLst>
            </a:pPr>
            <a:r>
              <a:rPr lang="vi-VN" sz="2000" dirty="0">
                <a:solidFill>
                  <a:schemeClr val="bg1"/>
                </a:solidFill>
                <a:latin typeface="+mj-lt"/>
              </a:rPr>
              <a:t>Mã sinh viên	: 2019606645</a:t>
            </a:r>
          </a:p>
          <a:p>
            <a:pPr algn="just">
              <a:tabLst>
                <a:tab pos="803275" algn="l"/>
                <a:tab pos="2687638" algn="l"/>
                <a:tab pos="2690813" algn="l"/>
                <a:tab pos="3590925" algn="l"/>
              </a:tabLst>
            </a:pPr>
            <a:r>
              <a:rPr lang="vi-VN" sz="2000" dirty="0">
                <a:solidFill>
                  <a:schemeClr val="bg1"/>
                </a:solidFill>
                <a:latin typeface="+mj-lt"/>
              </a:rPr>
              <a:t>Lớp	: CNTT06 	Khóa	: K14</a:t>
            </a:r>
          </a:p>
        </p:txBody>
      </p:sp>
      <p:sp>
        <p:nvSpPr>
          <p:cNvPr id="2" name="Hộp Văn bản 1">
            <a:extLst>
              <a:ext uri="{FF2B5EF4-FFF2-40B4-BE49-F238E27FC236}">
                <a16:creationId xmlns:a16="http://schemas.microsoft.com/office/drawing/2014/main" id="{4804A807-3EBC-C9FC-6B99-4CF13531F396}"/>
              </a:ext>
            </a:extLst>
          </p:cNvPr>
          <p:cNvSpPr txBox="1"/>
          <p:nvPr/>
        </p:nvSpPr>
        <p:spPr>
          <a:xfrm>
            <a:off x="8144540" y="4658973"/>
            <a:ext cx="999460" cy="461665"/>
          </a:xfrm>
          <a:prstGeom prst="rect">
            <a:avLst/>
          </a:prstGeom>
          <a:noFill/>
        </p:spPr>
        <p:txBody>
          <a:bodyPr wrap="square" rtlCol="0">
            <a:spAutoFit/>
          </a:bodyPr>
          <a:lstStyle/>
          <a:p>
            <a:pPr algn="ctr"/>
            <a:r>
              <a:rPr lang="vi-VN" sz="2400" b="1" dirty="0">
                <a:solidFill>
                  <a:schemeClr val="bg1"/>
                </a:solidFill>
                <a:latin typeface="+mj-lt"/>
              </a:rPr>
              <a:t>1/10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932891" y="1707983"/>
            <a:ext cx="7278218"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dirty="0">
                <a:latin typeface="Times New Roman" panose="02020603050405020304" pitchFamily="18" charset="0"/>
                <a:cs typeface="Times New Roman" panose="02020603050405020304" pitchFamily="18" charset="0"/>
              </a:rPr>
              <a:t>Cảm ơn thầy cô </a:t>
            </a:r>
            <a:r>
              <a:rPr lang="vi-VN" sz="3200">
                <a:latin typeface="Times New Roman" panose="02020603050405020304" pitchFamily="18" charset="0"/>
                <a:cs typeface="Times New Roman" panose="02020603050405020304" pitchFamily="18" charset="0"/>
              </a:rPr>
              <a:t>đã quan tâm và theo dõi</a:t>
            </a:r>
            <a:endParaRPr sz="3200" dirty="0">
              <a:latin typeface="Times New Roman" panose="02020603050405020304" pitchFamily="18" charset="0"/>
              <a:cs typeface="Times New Roman" panose="02020603050405020304" pitchFamily="18" charset="0"/>
            </a:endParaRPr>
          </a:p>
        </p:txBody>
      </p:sp>
      <p:cxnSp>
        <p:nvCxnSpPr>
          <p:cNvPr id="275" name="Google Shape;275;p49"/>
          <p:cNvCxnSpPr/>
          <p:nvPr/>
        </p:nvCxnSpPr>
        <p:spPr>
          <a:xfrm>
            <a:off x="3190500" y="25718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Hộp Văn bản 1">
            <a:extLst>
              <a:ext uri="{FF2B5EF4-FFF2-40B4-BE49-F238E27FC236}">
                <a16:creationId xmlns:a16="http://schemas.microsoft.com/office/drawing/2014/main" id="{67C24D7D-AEE7-8BD4-DA73-D809C773464B}"/>
              </a:ext>
            </a:extLst>
          </p:cNvPr>
          <p:cNvSpPr txBox="1"/>
          <p:nvPr/>
        </p:nvSpPr>
        <p:spPr>
          <a:xfrm>
            <a:off x="8144540" y="4658973"/>
            <a:ext cx="999460" cy="461665"/>
          </a:xfrm>
          <a:prstGeom prst="rect">
            <a:avLst/>
          </a:prstGeom>
          <a:noFill/>
        </p:spPr>
        <p:txBody>
          <a:bodyPr wrap="square" rtlCol="0">
            <a:spAutoFit/>
          </a:bodyPr>
          <a:lstStyle/>
          <a:p>
            <a:pPr algn="ctr"/>
            <a:r>
              <a:rPr lang="vi-VN" sz="2400" b="1" dirty="0">
                <a:solidFill>
                  <a:schemeClr val="bg1"/>
                </a:solidFill>
                <a:latin typeface="+mj-lt"/>
              </a:rPr>
              <a:t>10/10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539296" y="1729137"/>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83" name="Google Shape;183;p40"/>
          <p:cNvSpPr txBox="1">
            <a:spLocks noGrp="1"/>
          </p:cNvSpPr>
          <p:nvPr>
            <p:ph type="title" idx="4"/>
          </p:nvPr>
        </p:nvSpPr>
        <p:spPr>
          <a:xfrm>
            <a:off x="539296" y="2607338"/>
            <a:ext cx="2067000" cy="10699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400" dirty="0">
                <a:latin typeface="+mj-lt"/>
              </a:rPr>
              <a:t>Tổng quan đề tài</a:t>
            </a:r>
            <a:endParaRPr sz="2400" dirty="0">
              <a:latin typeface="+mj-lt"/>
            </a:endParaRPr>
          </a:p>
        </p:txBody>
      </p:sp>
      <p:sp>
        <p:nvSpPr>
          <p:cNvPr id="185" name="Google Shape;185;p40"/>
          <p:cNvSpPr txBox="1">
            <a:spLocks noGrp="1"/>
          </p:cNvSpPr>
          <p:nvPr>
            <p:ph type="title" idx="7"/>
          </p:nvPr>
        </p:nvSpPr>
        <p:spPr>
          <a:xfrm>
            <a:off x="2606296" y="1740697"/>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4673296" y="1752257"/>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7" name="Google Shape;187;p40"/>
          <p:cNvCxnSpPr/>
          <p:nvPr/>
        </p:nvCxnSpPr>
        <p:spPr>
          <a:xfrm>
            <a:off x="1374196" y="246381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3441196" y="2516157"/>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5508196" y="2527717"/>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8.png">
            <a:extLst>
              <a:ext uri="{FF2B5EF4-FFF2-40B4-BE49-F238E27FC236}">
                <a16:creationId xmlns:a16="http://schemas.microsoft.com/office/drawing/2014/main" id="{970E96C5-CB92-2A3C-0DD6-BFF5BA775B39}"/>
              </a:ext>
            </a:extLst>
          </p:cNvPr>
          <p:cNvPicPr/>
          <p:nvPr/>
        </p:nvPicPr>
        <p:blipFill>
          <a:blip r:embed="rId3"/>
          <a:srcRect/>
          <a:stretch>
            <a:fillRect/>
          </a:stretch>
        </p:blipFill>
        <p:spPr>
          <a:xfrm>
            <a:off x="8144540" y="0"/>
            <a:ext cx="999460" cy="956930"/>
          </a:xfrm>
          <a:prstGeom prst="rect">
            <a:avLst/>
          </a:prstGeom>
          <a:ln/>
        </p:spPr>
      </p:pic>
      <p:sp>
        <p:nvSpPr>
          <p:cNvPr id="13" name="Google Shape;183;p40">
            <a:extLst>
              <a:ext uri="{FF2B5EF4-FFF2-40B4-BE49-F238E27FC236}">
                <a16:creationId xmlns:a16="http://schemas.microsoft.com/office/drawing/2014/main" id="{B94E7161-6786-6673-5149-1F089290E27E}"/>
              </a:ext>
            </a:extLst>
          </p:cNvPr>
          <p:cNvSpPr txBox="1">
            <a:spLocks/>
          </p:cNvSpPr>
          <p:nvPr/>
        </p:nvSpPr>
        <p:spPr>
          <a:xfrm>
            <a:off x="2606296" y="2592703"/>
            <a:ext cx="2067000" cy="10699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vi-VN" sz="2400" dirty="0">
                <a:latin typeface="+mj-lt"/>
              </a:rPr>
              <a:t>Công nghệ sử dụng</a:t>
            </a:r>
          </a:p>
        </p:txBody>
      </p:sp>
      <p:sp>
        <p:nvSpPr>
          <p:cNvPr id="14" name="Google Shape;183;p40">
            <a:extLst>
              <a:ext uri="{FF2B5EF4-FFF2-40B4-BE49-F238E27FC236}">
                <a16:creationId xmlns:a16="http://schemas.microsoft.com/office/drawing/2014/main" id="{2008AC55-EBE7-4A77-E238-B69D260C6D2B}"/>
              </a:ext>
            </a:extLst>
          </p:cNvPr>
          <p:cNvSpPr txBox="1">
            <a:spLocks/>
          </p:cNvSpPr>
          <p:nvPr/>
        </p:nvSpPr>
        <p:spPr>
          <a:xfrm>
            <a:off x="4673296" y="2615823"/>
            <a:ext cx="2067000" cy="10699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vi-VN" sz="2400" dirty="0">
                <a:latin typeface="+mj-lt"/>
              </a:rPr>
              <a:t>Nội dung thử nghiệm</a:t>
            </a:r>
          </a:p>
        </p:txBody>
      </p:sp>
      <p:sp>
        <p:nvSpPr>
          <p:cNvPr id="15" name="Google Shape;186;p40">
            <a:extLst>
              <a:ext uri="{FF2B5EF4-FFF2-40B4-BE49-F238E27FC236}">
                <a16:creationId xmlns:a16="http://schemas.microsoft.com/office/drawing/2014/main" id="{3015B989-5BFB-0851-9DF5-08EBC8662A04}"/>
              </a:ext>
            </a:extLst>
          </p:cNvPr>
          <p:cNvSpPr txBox="1">
            <a:spLocks/>
          </p:cNvSpPr>
          <p:nvPr/>
        </p:nvSpPr>
        <p:spPr>
          <a:xfrm>
            <a:off x="6740296" y="1743772"/>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vi-VN" dirty="0"/>
              <a:t>04</a:t>
            </a:r>
            <a:endParaRPr lang="en" dirty="0"/>
          </a:p>
        </p:txBody>
      </p:sp>
      <p:cxnSp>
        <p:nvCxnSpPr>
          <p:cNvPr id="16" name="Google Shape;189;p40">
            <a:extLst>
              <a:ext uri="{FF2B5EF4-FFF2-40B4-BE49-F238E27FC236}">
                <a16:creationId xmlns:a16="http://schemas.microsoft.com/office/drawing/2014/main" id="{E22E755F-19BE-C3F8-4D19-E8E5C981694F}"/>
              </a:ext>
            </a:extLst>
          </p:cNvPr>
          <p:cNvCxnSpPr/>
          <p:nvPr/>
        </p:nvCxnSpPr>
        <p:spPr>
          <a:xfrm>
            <a:off x="7575196" y="2519232"/>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 name="Google Shape;183;p40">
            <a:extLst>
              <a:ext uri="{FF2B5EF4-FFF2-40B4-BE49-F238E27FC236}">
                <a16:creationId xmlns:a16="http://schemas.microsoft.com/office/drawing/2014/main" id="{C55653C7-85C4-417E-EC06-90FBAA5F632C}"/>
              </a:ext>
            </a:extLst>
          </p:cNvPr>
          <p:cNvSpPr txBox="1">
            <a:spLocks/>
          </p:cNvSpPr>
          <p:nvPr/>
        </p:nvSpPr>
        <p:spPr>
          <a:xfrm>
            <a:off x="6740296" y="2592703"/>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vi-VN" sz="2400">
                <a:latin typeface="+mj-lt"/>
              </a:rPr>
              <a:t>Kết luận</a:t>
            </a:r>
            <a:endParaRPr lang="vi-VN" sz="2400" dirty="0">
              <a:latin typeface="+mj-lt"/>
            </a:endParaRPr>
          </a:p>
        </p:txBody>
      </p:sp>
      <p:sp>
        <p:nvSpPr>
          <p:cNvPr id="3" name="Hộp Văn bản 2">
            <a:extLst>
              <a:ext uri="{FF2B5EF4-FFF2-40B4-BE49-F238E27FC236}">
                <a16:creationId xmlns:a16="http://schemas.microsoft.com/office/drawing/2014/main" id="{897239CC-FC73-96B6-C7DA-082E78BE2BC8}"/>
              </a:ext>
            </a:extLst>
          </p:cNvPr>
          <p:cNvSpPr txBox="1"/>
          <p:nvPr/>
        </p:nvSpPr>
        <p:spPr>
          <a:xfrm>
            <a:off x="8144540" y="4658973"/>
            <a:ext cx="999460" cy="461665"/>
          </a:xfrm>
          <a:prstGeom prst="rect">
            <a:avLst/>
          </a:prstGeom>
          <a:noFill/>
        </p:spPr>
        <p:txBody>
          <a:bodyPr wrap="square" rtlCol="0">
            <a:spAutoFit/>
          </a:bodyPr>
          <a:lstStyle/>
          <a:p>
            <a:pPr algn="ctr"/>
            <a:r>
              <a:rPr lang="vi-VN" sz="2400" b="1" dirty="0">
                <a:solidFill>
                  <a:schemeClr val="bg1"/>
                </a:solidFill>
                <a:latin typeface="+mj-lt"/>
              </a:rPr>
              <a:t>2/10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72440" y="956930"/>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j-lt"/>
              </a:rPr>
              <a:t>Lý do chọn đề tài</a:t>
            </a:r>
            <a:endParaRPr sz="2800" dirty="0">
              <a:latin typeface="+mj-lt"/>
            </a:endParaRPr>
          </a:p>
        </p:txBody>
      </p:sp>
      <p:sp>
        <p:nvSpPr>
          <p:cNvPr id="171" name="Google Shape;171;p39"/>
          <p:cNvSpPr txBox="1">
            <a:spLocks noGrp="1"/>
          </p:cNvSpPr>
          <p:nvPr>
            <p:ph type="body" idx="1"/>
          </p:nvPr>
        </p:nvSpPr>
        <p:spPr>
          <a:xfrm>
            <a:off x="972440" y="1757930"/>
            <a:ext cx="5428360" cy="18104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000" dirty="0">
                <a:solidFill>
                  <a:schemeClr val="bg1"/>
                </a:solidFill>
                <a:effectLst/>
                <a:latin typeface="Times New Roman" panose="02020603050405020304" pitchFamily="18" charset="0"/>
                <a:ea typeface="Times New Roman" panose="02020603050405020304" pitchFamily="18" charset="0"/>
              </a:rPr>
              <a:t>Thị trường </a:t>
            </a:r>
            <a:r>
              <a:rPr lang="vi-VN" sz="2000" dirty="0" err="1">
                <a:solidFill>
                  <a:schemeClr val="bg1"/>
                </a:solidFill>
                <a:effectLst/>
                <a:latin typeface="Times New Roman" panose="02020603050405020304" pitchFamily="18" charset="0"/>
                <a:ea typeface="Times New Roman" panose="02020603050405020304" pitchFamily="18" charset="0"/>
              </a:rPr>
              <a:t>game</a:t>
            </a:r>
            <a:r>
              <a:rPr lang="vi-VN" sz="2000" dirty="0">
                <a:solidFill>
                  <a:schemeClr val="bg1"/>
                </a:solidFill>
                <a:effectLst/>
                <a:latin typeface="Times New Roman" panose="02020603050405020304" pitchFamily="18" charset="0"/>
                <a:ea typeface="Times New Roman" panose="02020603050405020304" pitchFamily="18" charset="0"/>
              </a:rPr>
              <a:t> Việt Nam vẫn còn nhỏ bé và chưa được nhiều tập đoàn lớn quan tâm. Tuy nhiên, Việt Nam đang trong thời điểm chín muồi để khai thác tiềm năng phát triển cả về khách hàng và lực lượng công nghệ </a:t>
            </a:r>
            <a:r>
              <a:rPr lang="vi-VN" sz="2000" dirty="0" err="1">
                <a:solidFill>
                  <a:schemeClr val="bg1"/>
                </a:solidFill>
                <a:effectLst/>
                <a:latin typeface="Times New Roman" panose="02020603050405020304" pitchFamily="18" charset="0"/>
                <a:ea typeface="Times New Roman" panose="02020603050405020304" pitchFamily="18" charset="0"/>
              </a:rPr>
              <a:t>game</a:t>
            </a:r>
            <a:r>
              <a:rPr lang="vi-VN" sz="2000" dirty="0">
                <a:solidFill>
                  <a:schemeClr val="bg1"/>
                </a:solidFill>
                <a:effectLst/>
                <a:latin typeface="Times New Roman" panose="02020603050405020304" pitchFamily="18" charset="0"/>
                <a:ea typeface="Times New Roman" panose="02020603050405020304" pitchFamily="18" charset="0"/>
              </a:rPr>
              <a:t> phát triển mạnh mẽ.</a:t>
            </a:r>
          </a:p>
        </p:txBody>
      </p:sp>
      <p:cxnSp>
        <p:nvCxnSpPr>
          <p:cNvPr id="172" name="Google Shape;172;p39"/>
          <p:cNvCxnSpPr/>
          <p:nvPr/>
        </p:nvCxnSpPr>
        <p:spPr>
          <a:xfrm>
            <a:off x="1060140" y="92592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8.png">
            <a:extLst>
              <a:ext uri="{FF2B5EF4-FFF2-40B4-BE49-F238E27FC236}">
                <a16:creationId xmlns:a16="http://schemas.microsoft.com/office/drawing/2014/main" id="{EB50C645-71A8-E4CC-0FE7-346EA1EAAAA8}"/>
              </a:ext>
            </a:extLst>
          </p:cNvPr>
          <p:cNvPicPr/>
          <p:nvPr/>
        </p:nvPicPr>
        <p:blipFill>
          <a:blip r:embed="rId3"/>
          <a:srcRect/>
          <a:stretch>
            <a:fillRect/>
          </a:stretch>
        </p:blipFill>
        <p:spPr>
          <a:xfrm>
            <a:off x="8144540" y="0"/>
            <a:ext cx="999460" cy="956930"/>
          </a:xfrm>
          <a:prstGeom prst="rect">
            <a:avLst/>
          </a:prstGeom>
          <a:ln/>
        </p:spPr>
      </p:pic>
      <p:sp>
        <p:nvSpPr>
          <p:cNvPr id="4" name="Google Shape;170;p39">
            <a:extLst>
              <a:ext uri="{FF2B5EF4-FFF2-40B4-BE49-F238E27FC236}">
                <a16:creationId xmlns:a16="http://schemas.microsoft.com/office/drawing/2014/main" id="{2C980A4A-4FED-9BB2-0EEF-463D2F0882A7}"/>
              </a:ext>
            </a:extLst>
          </p:cNvPr>
          <p:cNvSpPr txBox="1">
            <a:spLocks/>
          </p:cNvSpPr>
          <p:nvPr/>
        </p:nvSpPr>
        <p:spPr>
          <a:xfrm>
            <a:off x="972440" y="205321"/>
            <a:ext cx="57357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vi-VN" sz="3200" dirty="0">
                <a:latin typeface="+mj-lt"/>
              </a:rPr>
              <a:t>01. Tổng quan đề tài</a:t>
            </a:r>
          </a:p>
        </p:txBody>
      </p:sp>
      <p:sp>
        <p:nvSpPr>
          <p:cNvPr id="3" name="Hộp Văn bản 2">
            <a:extLst>
              <a:ext uri="{FF2B5EF4-FFF2-40B4-BE49-F238E27FC236}">
                <a16:creationId xmlns:a16="http://schemas.microsoft.com/office/drawing/2014/main" id="{70B9F29E-CFDF-717A-B058-A6DF129B0700}"/>
              </a:ext>
            </a:extLst>
          </p:cNvPr>
          <p:cNvSpPr txBox="1"/>
          <p:nvPr/>
        </p:nvSpPr>
        <p:spPr>
          <a:xfrm>
            <a:off x="8144540" y="4658973"/>
            <a:ext cx="999460" cy="461665"/>
          </a:xfrm>
          <a:prstGeom prst="rect">
            <a:avLst/>
          </a:prstGeom>
          <a:noFill/>
        </p:spPr>
        <p:txBody>
          <a:bodyPr wrap="square" rtlCol="0">
            <a:spAutoFit/>
          </a:bodyPr>
          <a:lstStyle/>
          <a:p>
            <a:pPr algn="ctr"/>
            <a:r>
              <a:rPr lang="vi-VN" sz="2400" b="1" dirty="0">
                <a:solidFill>
                  <a:schemeClr val="bg1"/>
                </a:solidFill>
                <a:latin typeface="+mj-lt"/>
              </a:rPr>
              <a:t>3/10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2" name="image8.png">
            <a:extLst>
              <a:ext uri="{FF2B5EF4-FFF2-40B4-BE49-F238E27FC236}">
                <a16:creationId xmlns:a16="http://schemas.microsoft.com/office/drawing/2014/main" id="{61F3F12E-C03A-0D79-CA29-B239CD68F8F2}"/>
              </a:ext>
            </a:extLst>
          </p:cNvPr>
          <p:cNvPicPr/>
          <p:nvPr/>
        </p:nvPicPr>
        <p:blipFill>
          <a:blip r:embed="rId3"/>
          <a:srcRect/>
          <a:stretch>
            <a:fillRect/>
          </a:stretch>
        </p:blipFill>
        <p:spPr>
          <a:xfrm>
            <a:off x="8144540" y="0"/>
            <a:ext cx="999460" cy="956930"/>
          </a:xfrm>
          <a:prstGeom prst="rect">
            <a:avLst/>
          </a:prstGeom>
          <a:ln/>
        </p:spPr>
      </p:pic>
      <p:sp>
        <p:nvSpPr>
          <p:cNvPr id="3" name="Google Shape;170;p39">
            <a:extLst>
              <a:ext uri="{FF2B5EF4-FFF2-40B4-BE49-F238E27FC236}">
                <a16:creationId xmlns:a16="http://schemas.microsoft.com/office/drawing/2014/main" id="{234B2D48-06BD-1A89-E067-6E034B63CB4E}"/>
              </a:ext>
            </a:extLst>
          </p:cNvPr>
          <p:cNvSpPr txBox="1">
            <a:spLocks/>
          </p:cNvSpPr>
          <p:nvPr/>
        </p:nvSpPr>
        <p:spPr>
          <a:xfrm>
            <a:off x="4162448" y="345670"/>
            <a:ext cx="3661906"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vi-VN" sz="2800" dirty="0">
                <a:latin typeface="+mj-lt"/>
              </a:rPr>
              <a:t>Mục đích</a:t>
            </a:r>
          </a:p>
        </p:txBody>
      </p:sp>
      <p:sp>
        <p:nvSpPr>
          <p:cNvPr id="8" name="Google Shape;171;p39">
            <a:extLst>
              <a:ext uri="{FF2B5EF4-FFF2-40B4-BE49-F238E27FC236}">
                <a16:creationId xmlns:a16="http://schemas.microsoft.com/office/drawing/2014/main" id="{6FDDB25F-0716-A81D-3F28-6C5C864E7820}"/>
              </a:ext>
            </a:extLst>
          </p:cNvPr>
          <p:cNvSpPr txBox="1">
            <a:spLocks/>
          </p:cNvSpPr>
          <p:nvPr/>
        </p:nvSpPr>
        <p:spPr>
          <a:xfrm>
            <a:off x="4162448" y="1184565"/>
            <a:ext cx="4347707" cy="1387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spcAft>
                <a:spcPts val="1600"/>
              </a:spcAft>
            </a:pPr>
            <a:r>
              <a:rPr lang="vi-VN" sz="2000" dirty="0">
                <a:solidFill>
                  <a:schemeClr val="bg1"/>
                </a:solidFill>
                <a:latin typeface="+mj-lt"/>
              </a:rPr>
              <a:t>Nhằm xây dựng một ứng dụng </a:t>
            </a:r>
            <a:r>
              <a:rPr lang="vi-VN" sz="2000" dirty="0" err="1">
                <a:solidFill>
                  <a:schemeClr val="bg1"/>
                </a:solidFill>
                <a:latin typeface="+mj-lt"/>
              </a:rPr>
              <a:t>game</a:t>
            </a:r>
            <a:r>
              <a:rPr lang="vi-VN" sz="2000" dirty="0">
                <a:solidFill>
                  <a:schemeClr val="bg1"/>
                </a:solidFill>
                <a:latin typeface="+mj-lt"/>
              </a:rPr>
              <a:t> 2D với một số chức năng cơ bản trên phần mềm </a:t>
            </a:r>
            <a:r>
              <a:rPr lang="vi-VN" sz="2000" dirty="0" err="1">
                <a:solidFill>
                  <a:schemeClr val="bg1"/>
                </a:solidFill>
                <a:latin typeface="+mj-lt"/>
              </a:rPr>
              <a:t>Unity</a:t>
            </a:r>
            <a:r>
              <a:rPr lang="vi-VN" sz="2000" dirty="0">
                <a:solidFill>
                  <a:schemeClr val="bg1"/>
                </a:solidFill>
                <a:latin typeface="+mj-lt"/>
              </a:rPr>
              <a:t>.</a:t>
            </a:r>
          </a:p>
        </p:txBody>
      </p:sp>
      <p:sp>
        <p:nvSpPr>
          <p:cNvPr id="9" name="Google Shape;170;p39">
            <a:extLst>
              <a:ext uri="{FF2B5EF4-FFF2-40B4-BE49-F238E27FC236}">
                <a16:creationId xmlns:a16="http://schemas.microsoft.com/office/drawing/2014/main" id="{29885A5C-A994-BCFF-F0E9-8D1B7A756958}"/>
              </a:ext>
            </a:extLst>
          </p:cNvPr>
          <p:cNvSpPr txBox="1">
            <a:spLocks/>
          </p:cNvSpPr>
          <p:nvPr/>
        </p:nvSpPr>
        <p:spPr>
          <a:xfrm>
            <a:off x="3179618" y="2571750"/>
            <a:ext cx="3661906"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vi-VN" sz="2800" dirty="0">
                <a:latin typeface="+mj-lt"/>
              </a:rPr>
              <a:t>Mục tiêu</a:t>
            </a:r>
          </a:p>
        </p:txBody>
      </p:sp>
      <p:cxnSp>
        <p:nvCxnSpPr>
          <p:cNvPr id="11" name="Google Shape;187;p40">
            <a:extLst>
              <a:ext uri="{FF2B5EF4-FFF2-40B4-BE49-F238E27FC236}">
                <a16:creationId xmlns:a16="http://schemas.microsoft.com/office/drawing/2014/main" id="{B1EC8838-0EC6-5549-9C42-8509A714BB15}"/>
              </a:ext>
            </a:extLst>
          </p:cNvPr>
          <p:cNvCxnSpPr>
            <a:cxnSpLocks/>
          </p:cNvCxnSpPr>
          <p:nvPr/>
        </p:nvCxnSpPr>
        <p:spPr>
          <a:xfrm>
            <a:off x="4283651" y="956930"/>
            <a:ext cx="100532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3" name="Google Shape;187;p40">
            <a:extLst>
              <a:ext uri="{FF2B5EF4-FFF2-40B4-BE49-F238E27FC236}">
                <a16:creationId xmlns:a16="http://schemas.microsoft.com/office/drawing/2014/main" id="{6CC0A0AA-6465-6E3B-9CB1-06843CB6BEA9}"/>
              </a:ext>
            </a:extLst>
          </p:cNvPr>
          <p:cNvCxnSpPr>
            <a:cxnSpLocks/>
          </p:cNvCxnSpPr>
          <p:nvPr/>
        </p:nvCxnSpPr>
        <p:spPr>
          <a:xfrm>
            <a:off x="3278329" y="3153682"/>
            <a:ext cx="100532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Google Shape;171;p39">
            <a:extLst>
              <a:ext uri="{FF2B5EF4-FFF2-40B4-BE49-F238E27FC236}">
                <a16:creationId xmlns:a16="http://schemas.microsoft.com/office/drawing/2014/main" id="{A4633533-351A-31CF-540F-1E02CFAF75AE}"/>
              </a:ext>
            </a:extLst>
          </p:cNvPr>
          <p:cNvSpPr txBox="1">
            <a:spLocks/>
          </p:cNvSpPr>
          <p:nvPr/>
        </p:nvSpPr>
        <p:spPr>
          <a:xfrm>
            <a:off x="3179619" y="3205636"/>
            <a:ext cx="4779818" cy="1387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lvl="0" indent="0" algn="just">
              <a:lnSpc>
                <a:spcPct val="107000"/>
              </a:lnSpc>
              <a:tabLst>
                <a:tab pos="363538" algn="l"/>
              </a:tabLst>
            </a:pPr>
            <a:r>
              <a:rPr lang="vi-VN" sz="20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Tìm hiểu phần mềm lập trình </a:t>
            </a:r>
            <a:r>
              <a:rPr lang="vi-VN" sz="2000" kern="1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game</a:t>
            </a:r>
            <a:r>
              <a:rPr lang="vi-VN" sz="20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Unity</a:t>
            </a:r>
            <a:endParaRPr lang="vi-VN" sz="20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lvl="0" indent="0" algn="just">
              <a:lnSpc>
                <a:spcPct val="107000"/>
              </a:lnSpc>
              <a:tabLst>
                <a:tab pos="363538" algn="l"/>
              </a:tabLst>
            </a:pPr>
            <a:r>
              <a:rPr lang="vi-VN" sz="20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vi-VN" sz="20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Xây dựng được một ứng dụng </a:t>
            </a:r>
            <a:r>
              <a:rPr lang="vi-VN" sz="2000" kern="1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game</a:t>
            </a:r>
            <a:r>
              <a:rPr lang="vi-VN" sz="20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với một số chức năng cơ bản</a:t>
            </a:r>
          </a:p>
          <a:p>
            <a:pPr marL="0" lvl="0" indent="0" algn="just">
              <a:lnSpc>
                <a:spcPct val="107000"/>
              </a:lnSpc>
              <a:spcAft>
                <a:spcPts val="800"/>
              </a:spcAft>
              <a:tabLst>
                <a:tab pos="363538" algn="l"/>
              </a:tabLst>
            </a:pPr>
            <a:r>
              <a:rPr lang="vi-VN" sz="20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Cài đặt và triển khai ứng dụng</a:t>
            </a:r>
          </a:p>
        </p:txBody>
      </p:sp>
      <p:sp>
        <p:nvSpPr>
          <p:cNvPr id="4" name="Hộp Văn bản 3">
            <a:extLst>
              <a:ext uri="{FF2B5EF4-FFF2-40B4-BE49-F238E27FC236}">
                <a16:creationId xmlns:a16="http://schemas.microsoft.com/office/drawing/2014/main" id="{72B83023-90B8-57F5-D6E9-64A86AA2FF69}"/>
              </a:ext>
            </a:extLst>
          </p:cNvPr>
          <p:cNvSpPr txBox="1"/>
          <p:nvPr/>
        </p:nvSpPr>
        <p:spPr>
          <a:xfrm>
            <a:off x="8144540" y="4670124"/>
            <a:ext cx="999460" cy="461665"/>
          </a:xfrm>
          <a:prstGeom prst="rect">
            <a:avLst/>
          </a:prstGeom>
          <a:noFill/>
        </p:spPr>
        <p:txBody>
          <a:bodyPr wrap="square" rtlCol="0">
            <a:spAutoFit/>
          </a:bodyPr>
          <a:lstStyle/>
          <a:p>
            <a:pPr algn="ctr"/>
            <a:r>
              <a:rPr lang="vi-VN" sz="2400" b="1" dirty="0">
                <a:solidFill>
                  <a:schemeClr val="bg1"/>
                </a:solidFill>
                <a:latin typeface="+mj-lt"/>
              </a:rPr>
              <a:t>4/10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 name="image8.png">
            <a:extLst>
              <a:ext uri="{FF2B5EF4-FFF2-40B4-BE49-F238E27FC236}">
                <a16:creationId xmlns:a16="http://schemas.microsoft.com/office/drawing/2014/main" id="{C6B652ED-AEEF-C808-D09E-BF0BE8A9B6D4}"/>
              </a:ext>
            </a:extLst>
          </p:cNvPr>
          <p:cNvPicPr/>
          <p:nvPr/>
        </p:nvPicPr>
        <p:blipFill>
          <a:blip r:embed="rId3"/>
          <a:srcRect/>
          <a:stretch>
            <a:fillRect/>
          </a:stretch>
        </p:blipFill>
        <p:spPr>
          <a:xfrm>
            <a:off x="8144540" y="0"/>
            <a:ext cx="999460" cy="956930"/>
          </a:xfrm>
          <a:prstGeom prst="rect">
            <a:avLst/>
          </a:prstGeom>
          <a:ln/>
        </p:spPr>
      </p:pic>
      <p:sp>
        <p:nvSpPr>
          <p:cNvPr id="3" name="Google Shape;170;p39">
            <a:extLst>
              <a:ext uri="{FF2B5EF4-FFF2-40B4-BE49-F238E27FC236}">
                <a16:creationId xmlns:a16="http://schemas.microsoft.com/office/drawing/2014/main" id="{E70BD712-D7C5-4F40-9F18-4AF2A4086E23}"/>
              </a:ext>
            </a:extLst>
          </p:cNvPr>
          <p:cNvSpPr txBox="1">
            <a:spLocks/>
          </p:cNvSpPr>
          <p:nvPr/>
        </p:nvSpPr>
        <p:spPr>
          <a:xfrm>
            <a:off x="1003613" y="216525"/>
            <a:ext cx="57357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vi-VN" sz="3200" dirty="0">
                <a:latin typeface="+mj-lt"/>
              </a:rPr>
              <a:t>02. Công nghệ sử dụng</a:t>
            </a:r>
          </a:p>
        </p:txBody>
      </p:sp>
      <p:sp>
        <p:nvSpPr>
          <p:cNvPr id="8" name="Google Shape;171;p39">
            <a:extLst>
              <a:ext uri="{FF2B5EF4-FFF2-40B4-BE49-F238E27FC236}">
                <a16:creationId xmlns:a16="http://schemas.microsoft.com/office/drawing/2014/main" id="{57F9DD8E-4345-FEE0-D110-F8CFAD06D9F0}"/>
              </a:ext>
            </a:extLst>
          </p:cNvPr>
          <p:cNvSpPr txBox="1">
            <a:spLocks/>
          </p:cNvSpPr>
          <p:nvPr/>
        </p:nvSpPr>
        <p:spPr>
          <a:xfrm>
            <a:off x="1060140" y="1074496"/>
            <a:ext cx="5340660" cy="1387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spcBef>
                <a:spcPts val="600"/>
              </a:spcBef>
              <a:spcAft>
                <a:spcPts val="600"/>
              </a:spcAft>
            </a:pPr>
            <a:r>
              <a:rPr lang="vi-VN" sz="2000" dirty="0" err="1">
                <a:solidFill>
                  <a:schemeClr val="bg1"/>
                </a:solidFill>
                <a:latin typeface="+mj-lt"/>
              </a:rPr>
              <a:t>Unity</a:t>
            </a:r>
            <a:r>
              <a:rPr lang="vi-VN" sz="2000" dirty="0">
                <a:solidFill>
                  <a:schemeClr val="bg1"/>
                </a:solidFill>
                <a:latin typeface="+mj-lt"/>
              </a:rPr>
              <a:t> là một công cụ trò chơi đa nền tảng được phát triển bởi </a:t>
            </a:r>
            <a:r>
              <a:rPr lang="vi-VN" sz="2000" dirty="0" err="1">
                <a:solidFill>
                  <a:schemeClr val="bg1"/>
                </a:solidFill>
                <a:latin typeface="+mj-lt"/>
              </a:rPr>
              <a:t>Unity</a:t>
            </a:r>
            <a:r>
              <a:rPr lang="vi-VN" sz="2000" dirty="0">
                <a:solidFill>
                  <a:schemeClr val="bg1"/>
                </a:solidFill>
                <a:latin typeface="+mj-lt"/>
              </a:rPr>
              <a:t> Technologies, chủ yếu được sử dụng để phát triển trò chơi điện tử và mô phỏng cho máy tính, bảng điều khiển và thiết bị di động.</a:t>
            </a:r>
          </a:p>
        </p:txBody>
      </p:sp>
      <p:cxnSp>
        <p:nvCxnSpPr>
          <p:cNvPr id="9" name="Google Shape;172;p39">
            <a:extLst>
              <a:ext uri="{FF2B5EF4-FFF2-40B4-BE49-F238E27FC236}">
                <a16:creationId xmlns:a16="http://schemas.microsoft.com/office/drawing/2014/main" id="{1D4B8915-49DA-8B78-1BAF-57CEE519225D}"/>
              </a:ext>
            </a:extLst>
          </p:cNvPr>
          <p:cNvCxnSpPr/>
          <p:nvPr/>
        </p:nvCxnSpPr>
        <p:spPr>
          <a:xfrm>
            <a:off x="1060140" y="92592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Hộp Văn bản 3">
            <a:extLst>
              <a:ext uri="{FF2B5EF4-FFF2-40B4-BE49-F238E27FC236}">
                <a16:creationId xmlns:a16="http://schemas.microsoft.com/office/drawing/2014/main" id="{C06CA0F1-E053-4213-A7F0-AB4D48A546F1}"/>
              </a:ext>
            </a:extLst>
          </p:cNvPr>
          <p:cNvSpPr txBox="1"/>
          <p:nvPr/>
        </p:nvSpPr>
        <p:spPr>
          <a:xfrm>
            <a:off x="8144540" y="4658973"/>
            <a:ext cx="999460" cy="461665"/>
          </a:xfrm>
          <a:prstGeom prst="rect">
            <a:avLst/>
          </a:prstGeom>
          <a:noFill/>
        </p:spPr>
        <p:txBody>
          <a:bodyPr wrap="square" rtlCol="0">
            <a:spAutoFit/>
          </a:bodyPr>
          <a:lstStyle/>
          <a:p>
            <a:pPr algn="ctr"/>
            <a:r>
              <a:rPr lang="vi-VN" sz="2400" b="1" dirty="0">
                <a:solidFill>
                  <a:schemeClr val="bg1"/>
                </a:solidFill>
                <a:latin typeface="+mj-lt"/>
              </a:rPr>
              <a:t>5/10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cxnSp>
        <p:nvCxnSpPr>
          <p:cNvPr id="209" name="Google Shape;209;p43"/>
          <p:cNvCxnSpPr>
            <a:cxnSpLocks/>
          </p:cNvCxnSpPr>
          <p:nvPr/>
        </p:nvCxnSpPr>
        <p:spPr>
          <a:xfrm>
            <a:off x="3424874" y="2822911"/>
            <a:ext cx="0" cy="1143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8.png">
            <a:extLst>
              <a:ext uri="{FF2B5EF4-FFF2-40B4-BE49-F238E27FC236}">
                <a16:creationId xmlns:a16="http://schemas.microsoft.com/office/drawing/2014/main" id="{85292733-4680-F66F-2EC8-F976F4A71D75}"/>
              </a:ext>
            </a:extLst>
          </p:cNvPr>
          <p:cNvPicPr/>
          <p:nvPr/>
        </p:nvPicPr>
        <p:blipFill>
          <a:blip r:embed="rId3"/>
          <a:srcRect/>
          <a:stretch>
            <a:fillRect/>
          </a:stretch>
        </p:blipFill>
        <p:spPr>
          <a:xfrm>
            <a:off x="8144540" y="0"/>
            <a:ext cx="999460" cy="956930"/>
          </a:xfrm>
          <a:prstGeom prst="rect">
            <a:avLst/>
          </a:prstGeom>
          <a:ln/>
        </p:spPr>
      </p:pic>
      <p:sp>
        <p:nvSpPr>
          <p:cNvPr id="12" name="Google Shape;170;p39">
            <a:extLst>
              <a:ext uri="{FF2B5EF4-FFF2-40B4-BE49-F238E27FC236}">
                <a16:creationId xmlns:a16="http://schemas.microsoft.com/office/drawing/2014/main" id="{5653A000-35AA-FA62-4D89-2335CF9A96A7}"/>
              </a:ext>
            </a:extLst>
          </p:cNvPr>
          <p:cNvSpPr txBox="1">
            <a:spLocks/>
          </p:cNvSpPr>
          <p:nvPr/>
        </p:nvSpPr>
        <p:spPr>
          <a:xfrm>
            <a:off x="1627067" y="2571750"/>
            <a:ext cx="1666850" cy="2263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vi-VN" sz="3200" dirty="0">
                <a:latin typeface="+mj-lt"/>
              </a:rPr>
              <a:t>03. Nội dung thử nghiệm</a:t>
            </a:r>
          </a:p>
        </p:txBody>
      </p:sp>
      <p:sp>
        <p:nvSpPr>
          <p:cNvPr id="21" name="Google Shape;171;p39">
            <a:extLst>
              <a:ext uri="{FF2B5EF4-FFF2-40B4-BE49-F238E27FC236}">
                <a16:creationId xmlns:a16="http://schemas.microsoft.com/office/drawing/2014/main" id="{37088D20-0C56-51EB-8DF9-868272014E61}"/>
              </a:ext>
            </a:extLst>
          </p:cNvPr>
          <p:cNvSpPr txBox="1">
            <a:spLocks/>
          </p:cNvSpPr>
          <p:nvPr/>
        </p:nvSpPr>
        <p:spPr>
          <a:xfrm>
            <a:off x="3647209" y="2703416"/>
            <a:ext cx="3927764" cy="2226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0" indent="0" algn="just"/>
            <a:r>
              <a:rPr lang="vi-VN" sz="2400" dirty="0">
                <a:solidFill>
                  <a:schemeClr val="bg1"/>
                </a:solidFill>
                <a:latin typeface="Times New Roman" panose="02020603050405020304" pitchFamily="18" charset="0"/>
                <a:ea typeface="Times New Roman" panose="02020603050405020304" pitchFamily="18" charset="0"/>
              </a:rPr>
              <a:t>Các chức năng:</a:t>
            </a:r>
            <a:endParaRPr lang="vi-VN" sz="2000" dirty="0">
              <a:solidFill>
                <a:schemeClr val="bg1"/>
              </a:solidFill>
              <a:latin typeface="Times New Roman" panose="02020603050405020304" pitchFamily="18" charset="0"/>
              <a:ea typeface="Times New Roman" panose="02020603050405020304" pitchFamily="18" charset="0"/>
            </a:endParaRPr>
          </a:p>
          <a:p>
            <a:pPr marL="342900" algn="just">
              <a:buFontTx/>
              <a:buChar char="-"/>
            </a:pPr>
            <a:r>
              <a:rPr lang="vi-VN" sz="2000" dirty="0" err="1">
                <a:solidFill>
                  <a:schemeClr val="bg1"/>
                </a:solidFill>
                <a:latin typeface="Times New Roman" panose="02020603050405020304" pitchFamily="18" charset="0"/>
                <a:ea typeface="Times New Roman" panose="02020603050405020304" pitchFamily="18" charset="0"/>
              </a:rPr>
              <a:t>Shop</a:t>
            </a:r>
            <a:r>
              <a:rPr lang="vi-VN" sz="2000" dirty="0">
                <a:solidFill>
                  <a:schemeClr val="bg1"/>
                </a:solidFill>
                <a:latin typeface="Times New Roman" panose="02020603050405020304" pitchFamily="18" charset="0"/>
                <a:ea typeface="Times New Roman" panose="02020603050405020304" pitchFamily="18" charset="0"/>
              </a:rPr>
              <a:t> trang bị</a:t>
            </a:r>
          </a:p>
          <a:p>
            <a:pPr marL="342900" algn="just">
              <a:buFontTx/>
              <a:buChar char="-"/>
            </a:pPr>
            <a:r>
              <a:rPr lang="vi-VN" sz="2000" dirty="0">
                <a:solidFill>
                  <a:schemeClr val="bg1"/>
                </a:solidFill>
                <a:latin typeface="Times New Roman" panose="02020603050405020304" pitchFamily="18" charset="0"/>
                <a:ea typeface="Times New Roman" panose="02020603050405020304" pitchFamily="18" charset="0"/>
              </a:rPr>
              <a:t>Sử dụng trang bị</a:t>
            </a:r>
          </a:p>
          <a:p>
            <a:pPr marL="342900" algn="just">
              <a:buFontTx/>
              <a:buChar char="-"/>
            </a:pPr>
            <a:r>
              <a:rPr lang="vi-VN" sz="2000" dirty="0">
                <a:solidFill>
                  <a:schemeClr val="bg1"/>
                </a:solidFill>
                <a:latin typeface="Times New Roman" panose="02020603050405020304" pitchFamily="18" charset="0"/>
                <a:ea typeface="Times New Roman" panose="02020603050405020304" pitchFamily="18" charset="0"/>
              </a:rPr>
              <a:t>Chuyển đổi giữa các màn hình</a:t>
            </a:r>
          </a:p>
        </p:txBody>
      </p:sp>
      <p:sp>
        <p:nvSpPr>
          <p:cNvPr id="3" name="Hộp Văn bản 2">
            <a:extLst>
              <a:ext uri="{FF2B5EF4-FFF2-40B4-BE49-F238E27FC236}">
                <a16:creationId xmlns:a16="http://schemas.microsoft.com/office/drawing/2014/main" id="{7C2DB98C-0115-1F42-B181-A4004643C834}"/>
              </a:ext>
            </a:extLst>
          </p:cNvPr>
          <p:cNvSpPr txBox="1"/>
          <p:nvPr/>
        </p:nvSpPr>
        <p:spPr>
          <a:xfrm>
            <a:off x="8144540" y="4658973"/>
            <a:ext cx="999460" cy="461665"/>
          </a:xfrm>
          <a:prstGeom prst="rect">
            <a:avLst/>
          </a:prstGeom>
          <a:noFill/>
        </p:spPr>
        <p:txBody>
          <a:bodyPr wrap="square" rtlCol="0">
            <a:spAutoFit/>
          </a:bodyPr>
          <a:lstStyle/>
          <a:p>
            <a:pPr algn="ctr"/>
            <a:r>
              <a:rPr lang="vi-VN" sz="2400" b="1" dirty="0">
                <a:solidFill>
                  <a:schemeClr val="bg1"/>
                </a:solidFill>
                <a:latin typeface="+mj-lt"/>
              </a:rPr>
              <a:t>6/10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8174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Times New Roman" panose="02020603050405020304" pitchFamily="18" charset="0"/>
                <a:cs typeface="Times New Roman" panose="02020603050405020304" pitchFamily="18" charset="0"/>
              </a:rPr>
              <a:t>Một số thành </a:t>
            </a:r>
            <a:r>
              <a:rPr lang="vi-VN" sz="2800">
                <a:latin typeface="Times New Roman" panose="02020603050405020304" pitchFamily="18" charset="0"/>
                <a:cs typeface="Times New Roman" panose="02020603050405020304" pitchFamily="18" charset="0"/>
              </a:rPr>
              <a:t>phần trong ứng dụng</a:t>
            </a:r>
            <a:endParaRPr sz="2800" dirty="0">
              <a:solidFill>
                <a:schemeClr val="accent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8.png">
            <a:extLst>
              <a:ext uri="{FF2B5EF4-FFF2-40B4-BE49-F238E27FC236}">
                <a16:creationId xmlns:a16="http://schemas.microsoft.com/office/drawing/2014/main" id="{A0E6DF7D-2818-CE30-A43B-A93279ED1765}"/>
              </a:ext>
            </a:extLst>
          </p:cNvPr>
          <p:cNvPicPr/>
          <p:nvPr/>
        </p:nvPicPr>
        <p:blipFill>
          <a:blip r:embed="rId3"/>
          <a:srcRect/>
          <a:stretch>
            <a:fillRect/>
          </a:stretch>
        </p:blipFill>
        <p:spPr>
          <a:xfrm>
            <a:off x="8144540" y="0"/>
            <a:ext cx="999460" cy="956930"/>
          </a:xfrm>
          <a:prstGeom prst="rect">
            <a:avLst/>
          </a:prstGeom>
          <a:ln/>
        </p:spPr>
      </p:pic>
      <p:sp>
        <p:nvSpPr>
          <p:cNvPr id="5" name="Google Shape;171;p39">
            <a:extLst>
              <a:ext uri="{FF2B5EF4-FFF2-40B4-BE49-F238E27FC236}">
                <a16:creationId xmlns:a16="http://schemas.microsoft.com/office/drawing/2014/main" id="{4B3382CB-9B02-BF83-ED90-CA879DBBECA1}"/>
              </a:ext>
            </a:extLst>
          </p:cNvPr>
          <p:cNvSpPr txBox="1">
            <a:spLocks/>
          </p:cNvSpPr>
          <p:nvPr/>
        </p:nvSpPr>
        <p:spPr>
          <a:xfrm>
            <a:off x="938499" y="1123997"/>
            <a:ext cx="3927764" cy="2226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0" indent="0" algn="just"/>
            <a:endParaRPr lang="vi-VN" sz="2000" dirty="0">
              <a:solidFill>
                <a:schemeClr val="bg1"/>
              </a:solidFill>
              <a:latin typeface="Times New Roman" panose="02020603050405020304" pitchFamily="18" charset="0"/>
              <a:ea typeface="Times New Roman" panose="02020603050405020304" pitchFamily="18" charset="0"/>
            </a:endParaRPr>
          </a:p>
        </p:txBody>
      </p:sp>
      <p:pic>
        <p:nvPicPr>
          <p:cNvPr id="6" name="Hình ảnh 5">
            <a:extLst>
              <a:ext uri="{FF2B5EF4-FFF2-40B4-BE49-F238E27FC236}">
                <a16:creationId xmlns:a16="http://schemas.microsoft.com/office/drawing/2014/main" id="{59D89CAA-A6A4-FF62-E117-37D815E737C9}"/>
              </a:ext>
            </a:extLst>
          </p:cNvPr>
          <p:cNvPicPr>
            <a:picLocks noChangeAspect="1"/>
          </p:cNvPicPr>
          <p:nvPr/>
        </p:nvPicPr>
        <p:blipFill>
          <a:blip r:embed="rId4"/>
          <a:stretch>
            <a:fillRect/>
          </a:stretch>
        </p:blipFill>
        <p:spPr>
          <a:xfrm>
            <a:off x="1026200" y="1254402"/>
            <a:ext cx="1166282" cy="1479720"/>
          </a:xfrm>
          <a:prstGeom prst="rect">
            <a:avLst/>
          </a:prstGeom>
        </p:spPr>
      </p:pic>
      <p:pic>
        <p:nvPicPr>
          <p:cNvPr id="8" name="Hình ảnh 7" descr="Ảnh có chứa văn bản, bầu trời, biển hiệu&#10;&#10;Mô tả được tạo tự động">
            <a:extLst>
              <a:ext uri="{FF2B5EF4-FFF2-40B4-BE49-F238E27FC236}">
                <a16:creationId xmlns:a16="http://schemas.microsoft.com/office/drawing/2014/main" id="{C3188AD4-7D5E-12C8-F9DD-F6A4FEC1BC71}"/>
              </a:ext>
            </a:extLst>
          </p:cNvPr>
          <p:cNvPicPr>
            <a:picLocks noChangeAspect="1"/>
          </p:cNvPicPr>
          <p:nvPr/>
        </p:nvPicPr>
        <p:blipFill>
          <a:blip r:embed="rId5"/>
          <a:stretch>
            <a:fillRect/>
          </a:stretch>
        </p:blipFill>
        <p:spPr>
          <a:xfrm>
            <a:off x="1026200" y="3171530"/>
            <a:ext cx="1743075" cy="1104265"/>
          </a:xfrm>
          <a:prstGeom prst="rect">
            <a:avLst/>
          </a:prstGeom>
        </p:spPr>
      </p:pic>
      <p:pic>
        <p:nvPicPr>
          <p:cNvPr id="9" name="Hình ảnh 8" descr="Ảnh có chứa văn bản, biển hiệu, bầu trời&#10;&#10;Mô tả được tạo tự động">
            <a:extLst>
              <a:ext uri="{FF2B5EF4-FFF2-40B4-BE49-F238E27FC236}">
                <a16:creationId xmlns:a16="http://schemas.microsoft.com/office/drawing/2014/main" id="{6FC75813-5469-D73D-0CD3-B630EDB66706}"/>
              </a:ext>
            </a:extLst>
          </p:cNvPr>
          <p:cNvPicPr>
            <a:picLocks noChangeAspect="1"/>
          </p:cNvPicPr>
          <p:nvPr/>
        </p:nvPicPr>
        <p:blipFill>
          <a:blip r:embed="rId6"/>
          <a:stretch>
            <a:fillRect/>
          </a:stretch>
        </p:blipFill>
        <p:spPr>
          <a:xfrm>
            <a:off x="3172789" y="3171530"/>
            <a:ext cx="1781175" cy="1101725"/>
          </a:xfrm>
          <a:prstGeom prst="rect">
            <a:avLst/>
          </a:prstGeom>
        </p:spPr>
      </p:pic>
      <p:pic>
        <p:nvPicPr>
          <p:cNvPr id="10" name="Hình ảnh 9">
            <a:extLst>
              <a:ext uri="{FF2B5EF4-FFF2-40B4-BE49-F238E27FC236}">
                <a16:creationId xmlns:a16="http://schemas.microsoft.com/office/drawing/2014/main" id="{AC80600A-A291-66F8-FFFC-75C0712CFC12}"/>
              </a:ext>
            </a:extLst>
          </p:cNvPr>
          <p:cNvPicPr>
            <a:picLocks noChangeAspect="1"/>
          </p:cNvPicPr>
          <p:nvPr/>
        </p:nvPicPr>
        <p:blipFill>
          <a:blip r:embed="rId7"/>
          <a:stretch>
            <a:fillRect/>
          </a:stretch>
        </p:blipFill>
        <p:spPr>
          <a:xfrm>
            <a:off x="5354666" y="3171530"/>
            <a:ext cx="2789874" cy="1101725"/>
          </a:xfrm>
          <a:prstGeom prst="rect">
            <a:avLst/>
          </a:prstGeom>
        </p:spPr>
      </p:pic>
      <p:pic>
        <p:nvPicPr>
          <p:cNvPr id="13" name="Hình ảnh 12">
            <a:extLst>
              <a:ext uri="{FF2B5EF4-FFF2-40B4-BE49-F238E27FC236}">
                <a16:creationId xmlns:a16="http://schemas.microsoft.com/office/drawing/2014/main" id="{645EC221-1B22-FA4B-9A4D-4C89F2CA5CB6}"/>
              </a:ext>
            </a:extLst>
          </p:cNvPr>
          <p:cNvPicPr>
            <a:picLocks noChangeAspect="1"/>
          </p:cNvPicPr>
          <p:nvPr/>
        </p:nvPicPr>
        <p:blipFill>
          <a:blip r:embed="rId8"/>
          <a:stretch>
            <a:fillRect/>
          </a:stretch>
        </p:blipFill>
        <p:spPr>
          <a:xfrm>
            <a:off x="2739401" y="1266825"/>
            <a:ext cx="5378399" cy="1479720"/>
          </a:xfrm>
          <a:prstGeom prst="rect">
            <a:avLst/>
          </a:prstGeom>
        </p:spPr>
      </p:pic>
      <p:sp>
        <p:nvSpPr>
          <p:cNvPr id="3" name="Hộp Văn bản 2">
            <a:extLst>
              <a:ext uri="{FF2B5EF4-FFF2-40B4-BE49-F238E27FC236}">
                <a16:creationId xmlns:a16="http://schemas.microsoft.com/office/drawing/2014/main" id="{91768582-F0B6-277E-1EF0-D660B81064AC}"/>
              </a:ext>
            </a:extLst>
          </p:cNvPr>
          <p:cNvSpPr txBox="1"/>
          <p:nvPr/>
        </p:nvSpPr>
        <p:spPr>
          <a:xfrm>
            <a:off x="8144540" y="4658973"/>
            <a:ext cx="999460" cy="461665"/>
          </a:xfrm>
          <a:prstGeom prst="rect">
            <a:avLst/>
          </a:prstGeom>
          <a:noFill/>
        </p:spPr>
        <p:txBody>
          <a:bodyPr wrap="square" rtlCol="0">
            <a:spAutoFit/>
          </a:bodyPr>
          <a:lstStyle/>
          <a:p>
            <a:pPr algn="ctr"/>
            <a:r>
              <a:rPr lang="vi-VN" sz="2400" b="1" dirty="0">
                <a:solidFill>
                  <a:schemeClr val="bg1"/>
                </a:solidFill>
                <a:latin typeface="+mj-lt"/>
              </a:rPr>
              <a:t>7/10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220925"/>
            <a:ext cx="2837400" cy="9569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dirty="0" err="1">
                <a:latin typeface="Times New Roman" panose="02020603050405020304" pitchFamily="18" charset="0"/>
                <a:cs typeface="Times New Roman" panose="02020603050405020304" pitchFamily="18" charset="0"/>
              </a:rPr>
              <a:t>Demo</a:t>
            </a:r>
            <a:r>
              <a:rPr lang="vi-VN" sz="2800" dirty="0">
                <a:latin typeface="Times New Roman" panose="02020603050405020304" pitchFamily="18" charset="0"/>
                <a:cs typeface="Times New Roman" panose="02020603050405020304" pitchFamily="18" charset="0"/>
              </a:rPr>
              <a:t> ứng dụng</a:t>
            </a:r>
            <a:endParaRPr sz="2800" dirty="0">
              <a:latin typeface="Times New Roman" panose="02020603050405020304" pitchFamily="18" charset="0"/>
              <a:cs typeface="Times New Roman" panose="02020603050405020304" pitchFamily="18" charset="0"/>
            </a:endParaRP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8.png">
            <a:extLst>
              <a:ext uri="{FF2B5EF4-FFF2-40B4-BE49-F238E27FC236}">
                <a16:creationId xmlns:a16="http://schemas.microsoft.com/office/drawing/2014/main" id="{265DF125-3F2A-9B74-65A1-A561299DBB38}"/>
              </a:ext>
            </a:extLst>
          </p:cNvPr>
          <p:cNvPicPr/>
          <p:nvPr/>
        </p:nvPicPr>
        <p:blipFill>
          <a:blip r:embed="rId3"/>
          <a:srcRect/>
          <a:stretch>
            <a:fillRect/>
          </a:stretch>
        </p:blipFill>
        <p:spPr>
          <a:xfrm>
            <a:off x="8144540" y="0"/>
            <a:ext cx="999460" cy="956930"/>
          </a:xfrm>
          <a:prstGeom prst="rect">
            <a:avLst/>
          </a:prstGeom>
          <a:ln/>
        </p:spPr>
      </p:pic>
      <p:pic>
        <p:nvPicPr>
          <p:cNvPr id="6" name="Hình ảnh 5">
            <a:extLst>
              <a:ext uri="{FF2B5EF4-FFF2-40B4-BE49-F238E27FC236}">
                <a16:creationId xmlns:a16="http://schemas.microsoft.com/office/drawing/2014/main" id="{9C93BA3D-25E7-DCAD-4A7B-A851AB1EB6DE}"/>
              </a:ext>
            </a:extLst>
          </p:cNvPr>
          <p:cNvPicPr>
            <a:picLocks noChangeAspect="1"/>
          </p:cNvPicPr>
          <p:nvPr/>
        </p:nvPicPr>
        <p:blipFill>
          <a:blip r:embed="rId4"/>
          <a:stretch>
            <a:fillRect/>
          </a:stretch>
        </p:blipFill>
        <p:spPr>
          <a:xfrm>
            <a:off x="205040" y="1390022"/>
            <a:ext cx="4470869" cy="23634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Hộp Văn bản 2">
            <a:extLst>
              <a:ext uri="{FF2B5EF4-FFF2-40B4-BE49-F238E27FC236}">
                <a16:creationId xmlns:a16="http://schemas.microsoft.com/office/drawing/2014/main" id="{1C9C34BA-3423-1E2A-6AA9-27500D298C00}"/>
              </a:ext>
            </a:extLst>
          </p:cNvPr>
          <p:cNvSpPr txBox="1"/>
          <p:nvPr/>
        </p:nvSpPr>
        <p:spPr>
          <a:xfrm>
            <a:off x="8144540" y="4658973"/>
            <a:ext cx="999460" cy="461665"/>
          </a:xfrm>
          <a:prstGeom prst="rect">
            <a:avLst/>
          </a:prstGeom>
          <a:noFill/>
        </p:spPr>
        <p:txBody>
          <a:bodyPr wrap="square" rtlCol="0">
            <a:spAutoFit/>
          </a:bodyPr>
          <a:lstStyle/>
          <a:p>
            <a:pPr algn="ctr"/>
            <a:r>
              <a:rPr lang="vi-VN" sz="2400" b="1" dirty="0">
                <a:solidFill>
                  <a:schemeClr val="bg1"/>
                </a:solidFill>
                <a:latin typeface="+mj-lt"/>
              </a:rPr>
              <a:t>8/10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Times New Roman" panose="02020603050405020304" pitchFamily="18" charset="0"/>
                <a:cs typeface="Times New Roman" panose="02020603050405020304" pitchFamily="18" charset="0"/>
              </a:rPr>
              <a:t>Kết luận</a:t>
            </a:r>
            <a:endParaRPr sz="2800" dirty="0">
              <a:latin typeface="Times New Roman" panose="02020603050405020304" pitchFamily="18" charset="0"/>
              <a:cs typeface="Times New Roman" panose="02020603050405020304" pitchFamily="18" charset="0"/>
            </a:endParaRPr>
          </a:p>
        </p:txBody>
      </p:sp>
      <p:cxnSp>
        <p:nvCxnSpPr>
          <p:cNvPr id="234" name="Google Shape;234;p46"/>
          <p:cNvCxnSpPr>
            <a:cxnSpLocks/>
          </p:cNvCxnSpPr>
          <p:nvPr/>
        </p:nvCxnSpPr>
        <p:spPr>
          <a:xfrm>
            <a:off x="1026200" y="414022"/>
            <a:ext cx="139805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9" name="Google Shape;239;p46"/>
          <p:cNvSpPr txBox="1">
            <a:spLocks noGrp="1"/>
          </p:cNvSpPr>
          <p:nvPr>
            <p:ph type="title" idx="5"/>
          </p:nvPr>
        </p:nvSpPr>
        <p:spPr>
          <a:xfrm>
            <a:off x="858836" y="2145450"/>
            <a:ext cx="2359686"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400" dirty="0">
                <a:latin typeface="+mj-lt"/>
              </a:rPr>
              <a:t>Vấn đề đạt được</a:t>
            </a:r>
            <a:endParaRPr sz="2400" dirty="0">
              <a:latin typeface="+mj-lt"/>
            </a:endParaRPr>
          </a:p>
        </p:txBody>
      </p:sp>
      <p:sp>
        <p:nvSpPr>
          <p:cNvPr id="240" name="Google Shape;240;p46"/>
          <p:cNvSpPr txBox="1">
            <a:spLocks noGrp="1"/>
          </p:cNvSpPr>
          <p:nvPr>
            <p:ph type="subTitle" idx="6"/>
          </p:nvPr>
        </p:nvSpPr>
        <p:spPr>
          <a:xfrm>
            <a:off x="858836" y="2751917"/>
            <a:ext cx="2359686" cy="193605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1800" dirty="0">
                <a:latin typeface="+mj-lt"/>
              </a:rPr>
              <a:t>- Biết cách sử dụng </a:t>
            </a:r>
            <a:r>
              <a:rPr lang="vi-VN" sz="1800" dirty="0" err="1">
                <a:latin typeface="+mj-lt"/>
              </a:rPr>
              <a:t>Unity</a:t>
            </a:r>
            <a:r>
              <a:rPr lang="vi-VN" sz="1800" dirty="0">
                <a:latin typeface="+mj-lt"/>
              </a:rPr>
              <a:t> để xây dựng một ứng dụng </a:t>
            </a:r>
            <a:r>
              <a:rPr lang="vi-VN" sz="1800" dirty="0" err="1">
                <a:latin typeface="+mj-lt"/>
              </a:rPr>
              <a:t>Game</a:t>
            </a:r>
            <a:endParaRPr lang="vi-VN" sz="1800" dirty="0">
              <a:latin typeface="+mj-lt"/>
            </a:endParaRPr>
          </a:p>
          <a:p>
            <a:pPr marL="0" lvl="0" indent="0" rtl="0">
              <a:spcBef>
                <a:spcPts val="0"/>
              </a:spcBef>
              <a:spcAft>
                <a:spcPts val="0"/>
              </a:spcAft>
              <a:buNone/>
            </a:pPr>
            <a:r>
              <a:rPr lang="vi-VN" sz="1800" dirty="0">
                <a:latin typeface="+mj-lt"/>
              </a:rPr>
              <a:t>- Cách làm việc cá nhân, quản lý thời gian, lên kế hoạch cho công việc</a:t>
            </a:r>
            <a:endParaRPr sz="1800" dirty="0">
              <a:latin typeface="+mj-lt"/>
            </a:endParaRPr>
          </a:p>
        </p:txBody>
      </p:sp>
      <p:cxnSp>
        <p:nvCxnSpPr>
          <p:cNvPr id="243" name="Google Shape;243;p46"/>
          <p:cNvCxnSpPr>
            <a:cxnSpLocks/>
          </p:cNvCxnSpPr>
          <p:nvPr/>
        </p:nvCxnSpPr>
        <p:spPr>
          <a:xfrm>
            <a:off x="1600781" y="2751917"/>
            <a:ext cx="76828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256171"/>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6"/>
          <p:cNvSpPr/>
          <p:nvPr/>
        </p:nvSpPr>
        <p:spPr>
          <a:xfrm>
            <a:off x="4229700" y="1254624"/>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6"/>
          <p:cNvSpPr/>
          <p:nvPr/>
        </p:nvSpPr>
        <p:spPr>
          <a:xfrm>
            <a:off x="6719750" y="1254624"/>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6850102" y="1391924"/>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7" y="1384977"/>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1384977"/>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8.png">
            <a:extLst>
              <a:ext uri="{FF2B5EF4-FFF2-40B4-BE49-F238E27FC236}">
                <a16:creationId xmlns:a16="http://schemas.microsoft.com/office/drawing/2014/main" id="{B30BB982-D1F5-2C39-B5F4-86CC423083CA}"/>
              </a:ext>
            </a:extLst>
          </p:cNvPr>
          <p:cNvPicPr/>
          <p:nvPr/>
        </p:nvPicPr>
        <p:blipFill>
          <a:blip r:embed="rId3"/>
          <a:srcRect/>
          <a:stretch>
            <a:fillRect/>
          </a:stretch>
        </p:blipFill>
        <p:spPr>
          <a:xfrm>
            <a:off x="8144540" y="0"/>
            <a:ext cx="999460" cy="956930"/>
          </a:xfrm>
          <a:prstGeom prst="rect">
            <a:avLst/>
          </a:prstGeom>
          <a:ln/>
        </p:spPr>
      </p:pic>
      <p:sp>
        <p:nvSpPr>
          <p:cNvPr id="13" name="Google Shape;239;p46">
            <a:extLst>
              <a:ext uri="{FF2B5EF4-FFF2-40B4-BE49-F238E27FC236}">
                <a16:creationId xmlns:a16="http://schemas.microsoft.com/office/drawing/2014/main" id="{D4FC1A72-8B6A-20D2-D90B-8BB17C3ACFB5}"/>
              </a:ext>
            </a:extLst>
          </p:cNvPr>
          <p:cNvSpPr txBox="1">
            <a:spLocks/>
          </p:cNvSpPr>
          <p:nvPr/>
        </p:nvSpPr>
        <p:spPr>
          <a:xfrm>
            <a:off x="3443694" y="2125017"/>
            <a:ext cx="2359686"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vi-VN" sz="2400" dirty="0">
                <a:latin typeface="+mj-lt"/>
              </a:rPr>
              <a:t>Hạn chế</a:t>
            </a:r>
          </a:p>
        </p:txBody>
      </p:sp>
      <p:sp>
        <p:nvSpPr>
          <p:cNvPr id="14" name="Google Shape;240;p46">
            <a:extLst>
              <a:ext uri="{FF2B5EF4-FFF2-40B4-BE49-F238E27FC236}">
                <a16:creationId xmlns:a16="http://schemas.microsoft.com/office/drawing/2014/main" id="{186A7A02-DE7F-BB77-5E49-711D1F6619D8}"/>
              </a:ext>
            </a:extLst>
          </p:cNvPr>
          <p:cNvSpPr txBox="1">
            <a:spLocks/>
          </p:cNvSpPr>
          <p:nvPr/>
        </p:nvSpPr>
        <p:spPr>
          <a:xfrm>
            <a:off x="3443694" y="2731484"/>
            <a:ext cx="2359686" cy="1936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vi-VN" sz="1800" dirty="0">
                <a:latin typeface="+mj-lt"/>
              </a:rPr>
              <a:t>Một số phần chưa hoàn thiện: Nhân vật lướt, chạy nhanh, bắn đạn,…</a:t>
            </a:r>
          </a:p>
        </p:txBody>
      </p:sp>
      <p:cxnSp>
        <p:nvCxnSpPr>
          <p:cNvPr id="15" name="Google Shape;243;p46">
            <a:extLst>
              <a:ext uri="{FF2B5EF4-FFF2-40B4-BE49-F238E27FC236}">
                <a16:creationId xmlns:a16="http://schemas.microsoft.com/office/drawing/2014/main" id="{312B988E-3573-84F7-0D8A-2FF069AB74FB}"/>
              </a:ext>
            </a:extLst>
          </p:cNvPr>
          <p:cNvCxnSpPr>
            <a:cxnSpLocks/>
          </p:cNvCxnSpPr>
          <p:nvPr/>
        </p:nvCxnSpPr>
        <p:spPr>
          <a:xfrm>
            <a:off x="4185639" y="2731484"/>
            <a:ext cx="76828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 name="Google Shape;239;p46">
            <a:extLst>
              <a:ext uri="{FF2B5EF4-FFF2-40B4-BE49-F238E27FC236}">
                <a16:creationId xmlns:a16="http://schemas.microsoft.com/office/drawing/2014/main" id="{2AAB4EDE-49E0-020E-DA33-A3831E87CBC6}"/>
              </a:ext>
            </a:extLst>
          </p:cNvPr>
          <p:cNvSpPr txBox="1">
            <a:spLocks/>
          </p:cNvSpPr>
          <p:nvPr/>
        </p:nvSpPr>
        <p:spPr>
          <a:xfrm>
            <a:off x="6028552" y="2145450"/>
            <a:ext cx="2359686"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vi-VN" sz="2400" dirty="0">
                <a:latin typeface="+mj-lt"/>
              </a:rPr>
              <a:t>Hướng phát triển</a:t>
            </a:r>
          </a:p>
        </p:txBody>
      </p:sp>
      <p:sp>
        <p:nvSpPr>
          <p:cNvPr id="24" name="Google Shape;240;p46">
            <a:extLst>
              <a:ext uri="{FF2B5EF4-FFF2-40B4-BE49-F238E27FC236}">
                <a16:creationId xmlns:a16="http://schemas.microsoft.com/office/drawing/2014/main" id="{7CCCF4B2-78CE-7E33-EFE7-D4086354FD0E}"/>
              </a:ext>
            </a:extLst>
          </p:cNvPr>
          <p:cNvSpPr txBox="1">
            <a:spLocks/>
          </p:cNvSpPr>
          <p:nvPr/>
        </p:nvSpPr>
        <p:spPr>
          <a:xfrm>
            <a:off x="6028552" y="2751917"/>
            <a:ext cx="2359686" cy="1936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vi-VN" sz="1800" dirty="0">
                <a:latin typeface="+mj-lt"/>
              </a:rPr>
              <a:t>- Hoàn thiện những phần còn thiếu</a:t>
            </a:r>
          </a:p>
          <a:p>
            <a:pPr marL="0" indent="0"/>
            <a:r>
              <a:rPr lang="vi-VN" sz="1800" dirty="0">
                <a:latin typeface="+mj-lt"/>
              </a:rPr>
              <a:t>- Thêm một số tính năng: Thêm các chỉ số, các trang bị, trang phục cho nhân vật, cải thiện đồ họa</a:t>
            </a:r>
          </a:p>
        </p:txBody>
      </p:sp>
      <p:cxnSp>
        <p:nvCxnSpPr>
          <p:cNvPr id="25" name="Google Shape;243;p46">
            <a:extLst>
              <a:ext uri="{FF2B5EF4-FFF2-40B4-BE49-F238E27FC236}">
                <a16:creationId xmlns:a16="http://schemas.microsoft.com/office/drawing/2014/main" id="{1EB5ABAB-D76D-13BD-D9F7-13881F511014}"/>
              </a:ext>
            </a:extLst>
          </p:cNvPr>
          <p:cNvCxnSpPr>
            <a:cxnSpLocks/>
          </p:cNvCxnSpPr>
          <p:nvPr/>
        </p:nvCxnSpPr>
        <p:spPr>
          <a:xfrm>
            <a:off x="6770497" y="2751917"/>
            <a:ext cx="76828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Hộp Văn bản 2">
            <a:extLst>
              <a:ext uri="{FF2B5EF4-FFF2-40B4-BE49-F238E27FC236}">
                <a16:creationId xmlns:a16="http://schemas.microsoft.com/office/drawing/2014/main" id="{4851BF5A-7935-F0C2-BD4A-C2FB8E1B2CDA}"/>
              </a:ext>
            </a:extLst>
          </p:cNvPr>
          <p:cNvSpPr txBox="1"/>
          <p:nvPr/>
        </p:nvSpPr>
        <p:spPr>
          <a:xfrm>
            <a:off x="8144540" y="4658973"/>
            <a:ext cx="999460" cy="461665"/>
          </a:xfrm>
          <a:prstGeom prst="rect">
            <a:avLst/>
          </a:prstGeom>
          <a:noFill/>
        </p:spPr>
        <p:txBody>
          <a:bodyPr wrap="square" rtlCol="0">
            <a:spAutoFit/>
          </a:bodyPr>
          <a:lstStyle/>
          <a:p>
            <a:pPr algn="ctr"/>
            <a:r>
              <a:rPr lang="vi-VN" sz="2400" b="1" dirty="0">
                <a:solidFill>
                  <a:schemeClr val="bg1"/>
                </a:solidFill>
                <a:latin typeface="+mj-lt"/>
              </a:rPr>
              <a:t>9</a:t>
            </a:r>
            <a:r>
              <a:rPr lang="vi-VN" sz="2400" b="1">
                <a:solidFill>
                  <a:schemeClr val="bg1"/>
                </a:solidFill>
                <a:latin typeface="+mj-lt"/>
              </a:rPr>
              <a:t>/10</a:t>
            </a:r>
            <a:endParaRPr lang="vi-VN" sz="2400" b="1" dirty="0">
              <a:solidFill>
                <a:schemeClr val="bg1"/>
              </a:solidFill>
              <a:latin typeface="+mj-l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394</Words>
  <Application>Microsoft Office PowerPoint</Application>
  <PresentationFormat>Trình chiếu Trên màn hình (16:9)</PresentationFormat>
  <Paragraphs>52</Paragraphs>
  <Slides>10</Slides>
  <Notes>10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10</vt:i4>
      </vt:variant>
    </vt:vector>
  </HeadingPairs>
  <TitlesOfParts>
    <vt:vector size="15" baseType="lpstr">
      <vt:lpstr>Times New Roman</vt:lpstr>
      <vt:lpstr>Montserrat ExtraBold</vt:lpstr>
      <vt:lpstr>Montserrat</vt:lpstr>
      <vt:lpstr>Arial</vt:lpstr>
      <vt:lpstr>Futuristic Background by Slidesgo</vt:lpstr>
      <vt:lpstr>ĐỒ ÁN TỐT NGHIỆP NGÀNH CÔNG NGHỆ THÔNG TIN</vt:lpstr>
      <vt:lpstr>01</vt:lpstr>
      <vt:lpstr>Lý do chọn đề tài</vt:lpstr>
      <vt:lpstr>Bản trình bày PowerPoint</vt:lpstr>
      <vt:lpstr>Bản trình bày PowerPoint</vt:lpstr>
      <vt:lpstr>Bản trình bày PowerPoint</vt:lpstr>
      <vt:lpstr>Một số thành phần trong ứng dụng</vt:lpstr>
      <vt:lpstr>Demo ứng dụng</vt:lpstr>
      <vt:lpstr>Kết luận</vt:lpstr>
      <vt:lpstr>Cảm ơn thầy cô đã quan tâm và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Nguyễn Tăng</dc:creator>
  <cp:lastModifiedBy>Tăng Nguyễn</cp:lastModifiedBy>
  <cp:revision>82</cp:revision>
  <dcterms:modified xsi:type="dcterms:W3CDTF">2023-05-10T15:58:05Z</dcterms:modified>
</cp:coreProperties>
</file>